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6"/>
    <p:sldMasterId id="2147483671" r:id="rId7"/>
  </p:sldMasterIdLst>
  <p:notesMasterIdLst>
    <p:notesMasterId r:id="rId8"/>
  </p:notesMasterIdLst>
  <p:sldIdLst>
    <p:sldId id="256" r:id="rId9"/>
    <p:sldId id="257" r:id="rId10"/>
    <p:sldId id="258" r:id="rId11"/>
  </p:sldIdLst>
  <p:sldSz cy="7772400" cx="10058400"/>
  <p:notesSz cx="6858000" cy="9144000"/>
  <p:embeddedFontLst>
    <p:embeddedFont>
      <p:font typeface="Inter"/>
      <p:regular r:id="rId12"/>
      <p:bold r:id="rId13"/>
      <p:italic r:id="rId14"/>
      <p:boldItalic r:id="rId15"/>
    </p:embeddedFont>
    <p:embeddedFont>
      <p:font typeface="Plus Jakarta Sans Medium"/>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Annie Jenson"/>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28D32D2-0F9A-474E-B1DF-6EF3F71C8E2C}">
  <a:tblStyle styleId="{B28D32D2-0F9A-474E-B1DF-6EF3F71C8E2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Medium-bold.fntdata"/><Relationship Id="rId16" Type="http://schemas.openxmlformats.org/officeDocument/2006/relationships/font" Target="fonts/PlusJakartaSansMedium-regular.fntdata"/><Relationship Id="rId5" Type="http://schemas.openxmlformats.org/officeDocument/2006/relationships/commentAuthors" Target="commentAuthors.xml"/><Relationship Id="rId19" Type="http://schemas.openxmlformats.org/officeDocument/2006/relationships/font" Target="fonts/PlusJakartaSansMedium-boldItalic.fntdata"/><Relationship Id="rId6" Type="http://schemas.openxmlformats.org/officeDocument/2006/relationships/slideMaster" Target="slideMasters/slideMaster1.xml"/><Relationship Id="rId18" Type="http://schemas.openxmlformats.org/officeDocument/2006/relationships/font" Target="fonts/PlusJakartaSansMedium-italic.fntdata"/><Relationship Id="rId7" Type="http://schemas.openxmlformats.org/officeDocument/2006/relationships/slideMaster" Target="slideMasters/slideMaster2.xml"/><Relationship Id="rId8"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5-01-20T16:27:40.604">
    <p:pos x="224" y="414"/>
    <p:text>@annie.jenson@thinkingnation.org 
Add blank copy when journal is fully complete.</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ac97328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ac9732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2dfac97328_0_7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2dfac97328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2dfac97328_0_13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2dfac97328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6HiRoIJ6-sUNrFzcAHJANFPoeV3Z0dF9_KhGRJ4phGc/copy" TargetMode="External"/><Relationship Id="rId10" Type="http://schemas.openxmlformats.org/officeDocument/2006/relationships/hyperlink" Target="https://docs.google.com/presentation/d/14u1tbn_1oiwpONrBeg4XfozmiYnP14QW4scXc3yumzs/copy" TargetMode="External"/><Relationship Id="rId13" Type="http://schemas.openxmlformats.org/officeDocument/2006/relationships/hyperlink" Target="https://docs.google.com/presentation/d/14jJksPEUsp_eyHIUrDjsPt6cyAgL6AcpFlgEYs1OBuQ/copy" TargetMode="External"/><Relationship Id="rId12" Type="http://schemas.openxmlformats.org/officeDocument/2006/relationships/hyperlink" Target="https://docs.google.com/presentation/d/1PgyZGcdwqNsuthZ1cqiS-Gu7PNfh08L-Di6JLR4VQWk/copy" TargetMode="External"/><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comments" Target="../comments/comment1.xml"/><Relationship Id="rId4" Type="http://schemas.openxmlformats.org/officeDocument/2006/relationships/image" Target="../media/image1.png"/><Relationship Id="rId9" Type="http://schemas.openxmlformats.org/officeDocument/2006/relationships/hyperlink" Target="https://docs.google.com/presentation/d/14u1tbn_1oiwpONrBeg4XfozmiYnP14QW4scXc3yumzs/copy" TargetMode="External"/><Relationship Id="rId5" Type="http://schemas.openxmlformats.org/officeDocument/2006/relationships/image" Target="../media/image2.png"/><Relationship Id="rId6" Type="http://schemas.openxmlformats.org/officeDocument/2006/relationships/hyperlink" Target="https://docs.google.com/presentation/d/14jJksPEUsp_eyHIUrDjsPt6cyAgL6AcpFlgEYs1OBuQ/copy" TargetMode="External"/><Relationship Id="rId7" Type="http://schemas.openxmlformats.org/officeDocument/2006/relationships/hyperlink" Target="https://docs.google.com/presentation/d/1DRvdjoC2QaBE_w2GrP_bTVGta65kSZ0qo17xjJtoGoE/copy" TargetMode="External"/><Relationship Id="rId8" Type="http://schemas.openxmlformats.org/officeDocument/2006/relationships/hyperlink" Target="https://docs.google.com/presentation/d/1-CkPoLSGS1QmQgG9fL60ah836q0Sv7hqSqOYDtbxq8I/copy" TargetMode="External"/></Relationships>
</file>

<file path=ppt/slides/_rels/slide2.xml.rels><?xml version="1.0" encoding="UTF-8" standalone="yes"?><Relationships xmlns="http://schemas.openxmlformats.org/package/2006/relationships"><Relationship Id="rId10" Type="http://schemas.openxmlformats.org/officeDocument/2006/relationships/hyperlink" Target="https://docs.google.com/presentation/d/1o7W3EDzcYVtjQu8golGOoDb8qfbw7lyo-1wYxbGOA_U/copy" TargetMode="External"/><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4Vp3E9LuppXY_pC2TSEwYU1GLPNtyhffiVx1WeCu2Gc/copy" TargetMode="External"/><Relationship Id="rId5" Type="http://schemas.openxmlformats.org/officeDocument/2006/relationships/hyperlink" Target="https://docs.google.com/presentation/d/1-CkPoLSGS1QmQgG9fL60ah836q0Sv7hqSqOYDtbxq8I/edit?usp=sharing" TargetMode="External"/><Relationship Id="rId6" Type="http://schemas.openxmlformats.org/officeDocument/2006/relationships/hyperlink" Target="https://docs.google.com/presentation/d/14PFMY7Gt57dWvwvseUS84mBgmJ8dCYlRVb3NC1ejKrg/copy" TargetMode="External"/><Relationship Id="rId7" Type="http://schemas.openxmlformats.org/officeDocument/2006/relationships/hyperlink" Target="https://docs.google.com/presentation/d/1fmdXPdz4q92akheVcQ6zn-5Wo6NMDDcJtDZ2P1qTXZ0/copy" TargetMode="External"/><Relationship Id="rId8" Type="http://schemas.openxmlformats.org/officeDocument/2006/relationships/hyperlink" Target="https://docs.google.com/presentation/d/119YMbucL43EQTVIO0CgWKJjm0mFUC5agctP1cuXbdtA/cop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6HiRoIJ6-sUNrFzcAHJANFPoeV3Z0dF9_KhGRJ4phGc/copy"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4">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5">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658325"/>
          <a:ext cx="3000000" cy="3000000"/>
        </p:xfrm>
        <a:graphic>
          <a:graphicData uri="http://schemas.openxmlformats.org/drawingml/2006/table">
            <a:tbl>
              <a:tblPr>
                <a:noFill/>
                <a:tableStyleId>{B28D32D2-0F9A-474E-B1DF-6EF3F71C8E2C}</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 Causes of World War I</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600"/>
                        <a:buFont typeface="Arial"/>
                        <a:buNone/>
                      </a:pPr>
                      <a:r>
                        <a:rPr lang="en" sz="1200">
                          <a:solidFill>
                            <a:schemeClr val="dk1"/>
                          </a:solidFill>
                          <a:latin typeface="Inter"/>
                          <a:ea typeface="Inter"/>
                          <a:cs typeface="Inter"/>
                          <a:sym typeface="Inter"/>
                        </a:rPr>
                        <a:t>What was the most significant cause of World War I?</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9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2.59</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Do Firsts + Exemplars</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Inquiry Journal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Causes of World War I Presentation</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Causes of World War I</a:t>
                      </a:r>
                      <a:r>
                        <a:rPr lang="en" sz="1200" u="sng">
                          <a:solidFill>
                            <a:schemeClr val="hlink"/>
                          </a:solidFill>
                          <a:latin typeface="Inter"/>
                          <a:ea typeface="Inter"/>
                          <a:cs typeface="Inter"/>
                          <a:sym typeface="Inter"/>
                          <a:hlinkClick r:id="rId10"/>
                        </a:rPr>
                        <a:t> Student Worksheet + Exemplars</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Exit Tickets + Exemplars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2"/>
                        </a:rPr>
                        <a:t>Do First Options</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Unit </a:t>
                      </a:r>
                      <a:r>
                        <a:rPr lang="en" sz="1200">
                          <a:latin typeface="Inter"/>
                          <a:ea typeface="Inter"/>
                          <a:cs typeface="Inter"/>
                          <a:sym typeface="Inter"/>
                        </a:rPr>
                        <a:t>8</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Printed Student Handouts (Students will work in groups. Print an equal number of </a:t>
                      </a:r>
                      <a:r>
                        <a:rPr lang="en" sz="1200">
                          <a:latin typeface="Inter"/>
                          <a:ea typeface="Inter"/>
                          <a:cs typeface="Inter"/>
                          <a:sym typeface="Inter"/>
                        </a:rPr>
                        <a:t>worksheets</a:t>
                      </a:r>
                      <a:r>
                        <a:rPr lang="en" sz="1200">
                          <a:latin typeface="Inter"/>
                          <a:ea typeface="Inter"/>
                          <a:cs typeface="Inter"/>
                          <a:sym typeface="Inter"/>
                        </a:rPr>
                        <a:t> found in Activity 2)</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Global Conflict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A-Z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a:t>
                      </a:r>
                      <a:r>
                        <a:rPr lang="en" sz="1200" u="sng">
                          <a:solidFill>
                            <a:schemeClr val="hlink"/>
                          </a:solidFill>
                          <a:latin typeface="Inter"/>
                          <a:ea typeface="Inter"/>
                          <a:cs typeface="Inter"/>
                          <a:sym typeface="Inter"/>
                          <a:hlinkClick r:id="rId13"/>
                        </a:rPr>
                        <a:t> “Do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15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a:t>
                      </a:r>
                      <a:r>
                        <a:rPr lang="en" sz="1200">
                          <a:solidFill>
                            <a:schemeClr val="dk1"/>
                          </a:solidFill>
                          <a:latin typeface="Inter"/>
                          <a:ea typeface="Inter"/>
                          <a:cs typeface="Inter"/>
                          <a:sym typeface="Inter"/>
                        </a:rPr>
                        <a:t>vide students time to preview the Topic 1 Supporting questions within the Unit 8 Inquiry Journal.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1: U</a:t>
                      </a:r>
                      <a:r>
                        <a:rPr lang="en" sz="1200">
                          <a:solidFill>
                            <a:srgbClr val="000000"/>
                          </a:solidFill>
                          <a:latin typeface="Inter"/>
                          <a:ea typeface="Inter"/>
                          <a:cs typeface="Inter"/>
                          <a:sym typeface="Inter"/>
                        </a:rPr>
                        <a:t>nit </a:t>
                      </a:r>
                      <a:r>
                        <a:rPr lang="en" sz="1200">
                          <a:latin typeface="Inter"/>
                          <a:ea typeface="Inter"/>
                          <a:cs typeface="Inter"/>
                          <a:sym typeface="Inter"/>
                        </a:rPr>
                        <a:t>8</a:t>
                      </a:r>
                      <a:r>
                        <a:rPr lang="en" sz="1200">
                          <a:solidFill>
                            <a:srgbClr val="000000"/>
                          </a:solidFill>
                          <a:latin typeface="Inter"/>
                          <a:ea typeface="Inter"/>
                          <a:cs typeface="Inter"/>
                          <a:sym typeface="Inter"/>
                        </a:rPr>
                        <a:t>- </a:t>
                      </a:r>
                      <a:r>
                        <a:rPr lang="en" sz="1200">
                          <a:latin typeface="Inter"/>
                          <a:ea typeface="Inter"/>
                          <a:cs typeface="Inter"/>
                          <a:sym typeface="Inter"/>
                        </a:rPr>
                        <a:t>Topic 1</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8</a:t>
                      </a:r>
                      <a:r>
                        <a:rPr lang="en" sz="1200">
                          <a:solidFill>
                            <a:srgbClr val="000000"/>
                          </a:solidFill>
                          <a:latin typeface="Inter"/>
                          <a:ea typeface="Inter"/>
                          <a:cs typeface="Inter"/>
                          <a:sym typeface="Inter"/>
                        </a:rPr>
                        <a:t>- </a:t>
                      </a:r>
                      <a:r>
                        <a:rPr lang="en" sz="1200">
                          <a:latin typeface="Inter"/>
                          <a:ea typeface="Inter"/>
                          <a:cs typeface="Inter"/>
                          <a:sym typeface="Inter"/>
                        </a:rPr>
                        <a:t>Topic 1</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World at War: Daily Lesson Plan (60 Minutes)</a:t>
            </a:r>
            <a:endParaRPr sz="21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{B28D32D2-0F9A-474E-B1DF-6EF3F71C8E2C}</a:tableStyleId>
              </a:tblPr>
              <a:tblGrid>
                <a:gridCol w="1673200"/>
                <a:gridCol w="4057350"/>
                <a:gridCol w="3702950"/>
              </a:tblGrid>
              <a:tr h="3302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Causes of World War I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0977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with a brief introduction using slides 1-11 of the </a:t>
                      </a:r>
                      <a:r>
                        <a:rPr lang="en" sz="1200" u="sng">
                          <a:solidFill>
                            <a:schemeClr val="accent5"/>
                          </a:solidFill>
                          <a:latin typeface="Inter"/>
                          <a:ea typeface="Inter"/>
                          <a:cs typeface="Inter"/>
                          <a:sym typeface="Inter"/>
                          <a:hlinkClick r:id="rId5">
                            <a:extLst>
                              <a:ext uri="{A12FA001-AC4F-418D-AE19-62706E023703}">
                                <ahyp:hlinkClr val="tx"/>
                              </a:ext>
                            </a:extLst>
                          </a:hlinkClick>
                        </a:rPr>
                        <a:t>Causes of World War I Presentation.</a:t>
                      </a:r>
                      <a:r>
                        <a:rPr lang="en" sz="1200">
                          <a:solidFill>
                            <a:schemeClr val="dk1"/>
                          </a:solidFill>
                          <a:latin typeface="Inter"/>
                          <a:ea typeface="Inter"/>
                          <a:cs typeface="Inter"/>
                          <a:sym typeface="Inter"/>
                        </a:rPr>
                        <a:t> Students will receive a source set related to one of the causes and will evaluate its significance on the outset of the Great War. Students can work in partners or with small groups. Ideally, and equal number of students will investigate each of the causes. After students read and view the sources, they will complete the Evaluating Evidence Graphic Organizer (page 3 of their specific group worksheets).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6903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partners or small groups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Group Worksheet Sets</a:t>
                      </a:r>
                      <a:endParaRPr sz="1200">
                        <a:solidFill>
                          <a:schemeClr val="dk1"/>
                        </a:solidFill>
                        <a:latin typeface="Inter"/>
                        <a:ea typeface="Inter"/>
                        <a:cs typeface="Inter"/>
                        <a:sym typeface="Inter"/>
                      </a:endParaRPr>
                    </a:p>
                    <a:p>
                      <a:pPr indent="-304800" lvl="0" marL="68580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6"/>
                        </a:rPr>
                        <a:t>Militarism Group</a:t>
                      </a:r>
                      <a:endParaRPr>
                        <a:solidFill>
                          <a:schemeClr val="dk1"/>
                        </a:solidFill>
                      </a:endParaRPr>
                    </a:p>
                    <a:p>
                      <a:pPr indent="-304800" lvl="0" marL="68580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7"/>
                        </a:rPr>
                        <a:t>Alliances Group</a:t>
                      </a:r>
                      <a:endParaRPr>
                        <a:solidFill>
                          <a:schemeClr val="dk1"/>
                        </a:solidFill>
                      </a:endParaRPr>
                    </a:p>
                    <a:p>
                      <a:pPr indent="-304800" lvl="0" marL="68580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8"/>
                        </a:rPr>
                        <a:t>Nationalism Group</a:t>
                      </a:r>
                      <a:endParaRPr>
                        <a:solidFill>
                          <a:schemeClr val="dk1"/>
                        </a:solidFill>
                      </a:endParaRPr>
                    </a:p>
                    <a:p>
                      <a:pPr indent="-304800" lvl="0" marL="68580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9"/>
                        </a:rPr>
                        <a:t>Imperialism Group</a:t>
                      </a:r>
                      <a:endParaRPr sz="1200">
                        <a:solidFill>
                          <a:schemeClr val="dk1"/>
                        </a:solidFill>
                        <a:latin typeface="Inter"/>
                        <a:ea typeface="Inter"/>
                        <a:cs typeface="Inter"/>
                        <a:sym typeface="Inter"/>
                      </a:endParaRPr>
                    </a:p>
                    <a:p>
                      <a:pPr indent="-304800" lvl="0" marL="68580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10"/>
                        </a:rPr>
                        <a:t>Assassination Group</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read sources and complete the Evaluating Evidence Graphic Organizer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Move to sit next to partner or small group</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source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Evaluating Evidence Graphic Organizer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3415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Use a four corners approach (slides 12-13) to direct students to their small groups. E</a:t>
                      </a:r>
                      <a:r>
                        <a:rPr lang="en" sz="1200">
                          <a:solidFill>
                            <a:schemeClr val="dk1"/>
                          </a:solidFill>
                          <a:latin typeface="Inter"/>
                          <a:ea typeface="Inter"/>
                          <a:cs typeface="Inter"/>
                          <a:sym typeface="Inter"/>
                        </a:rPr>
                        <a:t>xplain the “You Be the Judge” class discussion. Each group will need to present their claim, evidence, and counterargument to the class. Give each group time to determine who the speakers will be. As each group is presenting their information, students will take notes on page 4 of the student worksheet. If you’d like (and time allows), encourage other groups to ask questions of the presenters or other groups.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51250">
                <a:tc vMerge="1"/>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Instruct students to head to the four corners and center of the classroom to meet with all students who worked on the same source set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rgbClr val="000000"/>
                          </a:solidFill>
                          <a:latin typeface="Inter"/>
                          <a:ea typeface="Inter"/>
                          <a:cs typeface="Inter"/>
                          <a:sym typeface="Inter"/>
                        </a:rPr>
                        <a:t>Explain structure and expectations for group presentations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Give time to determine speakers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rgbClr val="000000"/>
                          </a:solidFill>
                          <a:latin typeface="Inter"/>
                          <a:ea typeface="Inter"/>
                          <a:cs typeface="Inter"/>
                          <a:sym typeface="Inter"/>
                        </a:rPr>
                        <a:t>Direct students to page </a:t>
                      </a:r>
                      <a:r>
                        <a:rPr lang="en" sz="1200">
                          <a:latin typeface="Inter"/>
                          <a:ea typeface="Inter"/>
                          <a:cs typeface="Inter"/>
                          <a:sym typeface="Inter"/>
                        </a:rPr>
                        <a:t>4</a:t>
                      </a:r>
                      <a:r>
                        <a:rPr lang="en" sz="1200">
                          <a:solidFill>
                            <a:srgbClr val="000000"/>
                          </a:solidFill>
                          <a:latin typeface="Inter"/>
                          <a:ea typeface="Inter"/>
                          <a:cs typeface="Inter"/>
                          <a:sym typeface="Inter"/>
                        </a:rPr>
                        <a:t> of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Facilitate class discussion and monitor timing</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Ask questions about structure of presentation</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Determine speaker for small group</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Take notes during presentations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Ask questions of other groups</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World at War: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{B28D32D2-0F9A-474E-B1DF-6EF3F71C8E2C}</a:tableStyleId>
              </a:tblPr>
              <a:tblGrid>
                <a:gridCol w="1673200"/>
                <a:gridCol w="4057350"/>
                <a:gridCol w="3702950"/>
              </a:tblGrid>
              <a:tr h="3302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 Causes of World War I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39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conclude the lesson, have students complete three-part </a:t>
                      </a:r>
                      <a:r>
                        <a:rPr lang="en" sz="1200" u="sng">
                          <a:solidFill>
                            <a:schemeClr val="hlink"/>
                          </a:solidFill>
                          <a:latin typeface="Inter"/>
                          <a:ea typeface="Inter"/>
                          <a:cs typeface="Inter"/>
                          <a:sym typeface="Inter"/>
                          <a:hlinkClick r:id="rId5"/>
                        </a:rPr>
                        <a:t>Exit Ticket.</a:t>
                      </a:r>
                      <a:r>
                        <a:rPr lang="en" sz="1200">
                          <a:solidFill>
                            <a:schemeClr val="dk1"/>
                          </a:solidFill>
                          <a:latin typeface="Inter"/>
                          <a:ea typeface="Inter"/>
                          <a:cs typeface="Inter"/>
                          <a:sym typeface="Inter"/>
                        </a:rPr>
                        <a:t> Students will 1) make their final vote, 2) explain their decision and support with evidence, and 3) explain how they came to their decision.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390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a:t>
                      </a:r>
                      <a:r>
                        <a:rPr lang="en" sz="1200">
                          <a:latin typeface="Inter"/>
                          <a:ea typeface="Inter"/>
                          <a:cs typeface="Inter"/>
                          <a:sym typeface="Inter"/>
                        </a:rPr>
                        <a:t> provide instructions</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If time, tally the final verdict votes and present to class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the three questions using specific evidence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World at War: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